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65" r:id="rId3"/>
    <p:sldId id="279" r:id="rId4"/>
    <p:sldId id="266" r:id="rId5"/>
    <p:sldId id="263" r:id="rId6"/>
    <p:sldId id="258" r:id="rId7"/>
    <p:sldId id="278" r:id="rId8"/>
    <p:sldId id="267" r:id="rId9"/>
    <p:sldId id="268" r:id="rId10"/>
    <p:sldId id="269" r:id="rId11"/>
    <p:sldId id="276" r:id="rId12"/>
    <p:sldId id="270" r:id="rId13"/>
    <p:sldId id="277" r:id="rId14"/>
    <p:sldId id="272" r:id="rId15"/>
    <p:sldId id="262" r:id="rId16"/>
    <p:sldId id="259" r:id="rId17"/>
    <p:sldId id="261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7F719-CAD9-8146-9182-7C327D22049D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C1B67-3278-3B4D-A76A-A5B706192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6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Discovered 19786</a:t>
            </a:r>
          </a:p>
          <a:p>
            <a:r>
              <a:rPr lang="en-US" dirty="0" smtClean="0"/>
              <a:t>Town near the </a:t>
            </a:r>
            <a:r>
              <a:rPr lang="en-US" dirty="0" err="1" smtClean="0"/>
              <a:t>ebola</a:t>
            </a:r>
            <a:r>
              <a:rPr lang="en-US" dirty="0" smtClean="0"/>
              <a:t> river</a:t>
            </a:r>
          </a:p>
          <a:p>
            <a:r>
              <a:rPr lang="en-US" dirty="0" smtClean="0"/>
              <a:t>There are 6 variants</a:t>
            </a:r>
            <a:r>
              <a:rPr lang="en-US" baseline="0" dirty="0" smtClean="0"/>
              <a:t> of the </a:t>
            </a:r>
            <a:r>
              <a:rPr lang="en-US" baseline="0" dirty="0" err="1" smtClean="0"/>
              <a:t>ebola</a:t>
            </a:r>
            <a:r>
              <a:rPr lang="en-US" baseline="0" dirty="0" smtClean="0"/>
              <a:t> virus</a:t>
            </a:r>
          </a:p>
          <a:p>
            <a:r>
              <a:rPr lang="en-US" baseline="0" dirty="0" smtClean="0"/>
              <a:t>Reservoir is unknown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7675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some of the key steps that occurred at VHC.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wont get to deep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any one area. 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Leave time at end for questions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Established Ebola Task force.(composed)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Revise clinical workflow and screening assessments (initially in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Determine protocols and procedures (ever changing)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Worked closely with local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public health departments.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Communicate and Train users(not easy,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Build infrastructure, computers, communication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Ebola “drills”(learn new things)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Everything else!  Supply management, access control, communication, disposal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6119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much published evidence.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Dependent on experts to make recommendations, these change frequently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Hospitals took initial steps to the best of their ability based on available published and internal guidance from infectious disease specialists.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 to word carefully to avoid misinterpretation and panic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 to have uniform message go out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032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Large umber of users, shift work, may not come back day to day</a:t>
            </a:r>
          </a:p>
          <a:p>
            <a:r>
              <a:rPr lang="en-US" dirty="0" err="1" smtClean="0"/>
              <a:t>Verrry</a:t>
            </a:r>
            <a:r>
              <a:rPr lang="en-US" dirty="0" smtClean="0"/>
              <a:t> specific procedures to follow when donning and doffing.</a:t>
            </a:r>
          </a:p>
          <a:p>
            <a:r>
              <a:rPr lang="en-US" dirty="0" smtClean="0"/>
              <a:t>Type of PPE</a:t>
            </a:r>
            <a:r>
              <a:rPr lang="en-US" baseline="0" dirty="0" smtClean="0"/>
              <a:t> changes over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3518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in gowning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7320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Often</a:t>
            </a:r>
            <a:r>
              <a:rPr lang="en-US" baseline="0" dirty="0" smtClean="0"/>
              <a:t> we “hardwire” a workflow using a documentation requirement. That</a:t>
            </a:r>
            <a:r>
              <a:rPr lang="fr-FR" baseline="0" dirty="0" smtClean="0"/>
              <a:t>’</a:t>
            </a:r>
            <a:r>
              <a:rPr lang="en-US" baseline="0" dirty="0" smtClean="0"/>
              <a:t>s a problem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EHR changes must be implemented in concert with non-IT workflows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4784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in gowning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7320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Go back to </a:t>
            </a:r>
            <a:r>
              <a:rPr lang="en-US" dirty="0" err="1" smtClean="0"/>
              <a:t>texas</a:t>
            </a:r>
            <a:r>
              <a:rPr lang="en-US" dirty="0" smtClean="0"/>
              <a:t> example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 EHRs mature, historic clinical workflows will need to change.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7906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Devices that can be effectively cleaned or alternatively disposed of</a:t>
            </a:r>
          </a:p>
          <a:p>
            <a:r>
              <a:rPr lang="en-US" dirty="0" smtClean="0"/>
              <a:t>Look</a:t>
            </a:r>
            <a:r>
              <a:rPr lang="en-US" baseline="0" dirty="0" smtClean="0"/>
              <a:t> at the exam equipment needed to properly treat patients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1B67-3278-3B4D-A76A-A5B7061929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4367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6BB73A-582F-4420-9A14-CB10A2B2E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DEA6ADB-2E2F-42F2-801A-5F60321F255F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6C7444A-85A0-46BF-B1AF-2B5666879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206184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David Yi, MD</a:t>
            </a:r>
          </a:p>
          <a:p>
            <a:r>
              <a:rPr lang="en-US" dirty="0" smtClean="0"/>
              <a:t>Chief Medical Information Officer</a:t>
            </a:r>
          </a:p>
          <a:p>
            <a:endParaRPr lang="en-US" dirty="0" smtClean="0"/>
          </a:p>
          <a:p>
            <a:r>
              <a:rPr lang="en-US" dirty="0" smtClean="0"/>
              <a:t>Virginia Hospital Center</a:t>
            </a:r>
          </a:p>
          <a:p>
            <a:endParaRPr lang="en-US" dirty="0" smtClean="0"/>
          </a:p>
          <a:p>
            <a:r>
              <a:rPr lang="en-US" dirty="0" smtClean="0"/>
              <a:t>Arlington, Virginia</a:t>
            </a:r>
          </a:p>
          <a:p>
            <a:endParaRPr lang="en-US" dirty="0" smtClean="0"/>
          </a:p>
          <a:p>
            <a:r>
              <a:rPr lang="en-US" dirty="0" smtClean="0"/>
              <a:t>November 21,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6324600" cy="1828800"/>
          </a:xfrm>
        </p:spPr>
        <p:txBody>
          <a:bodyPr>
            <a:normAutofit fontScale="90000"/>
          </a:bodyPr>
          <a:lstStyle/>
          <a:p>
            <a:r>
              <a:rPr lang="en-US" dirty="0"/>
              <a:t>Ebola </a:t>
            </a:r>
            <a:r>
              <a:rPr lang="en-US" dirty="0" smtClean="0"/>
              <a:t>Preparedness- </a:t>
            </a:r>
            <a:r>
              <a:rPr lang="en-US" dirty="0"/>
              <a:t>HIT </a:t>
            </a:r>
            <a:r>
              <a:rPr lang="en-US" dirty="0" smtClean="0"/>
              <a:t>Opportunities and Challenges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5600" y="381000"/>
            <a:ext cx="31242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804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Biggest risk in healthcare facility is ensuring adequate training and compliance to very specific procedures with all aspects of patient care</a:t>
            </a:r>
          </a:p>
          <a:p>
            <a:r>
              <a:rPr lang="en-US" dirty="0" smtClean="0"/>
              <a:t>Ensuring adherence with correct PPE donning/doffing (</a:t>
            </a:r>
            <a:r>
              <a:rPr lang="en-US" dirty="0" err="1" smtClean="0"/>
              <a:t>ie</a:t>
            </a:r>
            <a:r>
              <a:rPr lang="en-US" dirty="0" smtClean="0"/>
              <a:t>, gloves)</a:t>
            </a:r>
          </a:p>
          <a:p>
            <a:pPr lvl="1"/>
            <a:r>
              <a:rPr lang="en-US" dirty="0" smtClean="0"/>
              <a:t>Procedure demonstrations, video recording, feedback</a:t>
            </a:r>
          </a:p>
          <a:p>
            <a:pPr lvl="1"/>
            <a:r>
              <a:rPr lang="en-US" dirty="0" smtClean="0"/>
              <a:t>Buddy system</a:t>
            </a:r>
          </a:p>
          <a:p>
            <a:pPr lvl="1"/>
            <a:r>
              <a:rPr lang="en-US" dirty="0" smtClean="0"/>
              <a:t>Overcome physical tethers for exam equipment, stethoscope</a:t>
            </a:r>
          </a:p>
          <a:p>
            <a:pPr lvl="1"/>
            <a:r>
              <a:rPr lang="en-US" dirty="0" smtClean="0"/>
              <a:t>Pagers, phones for communication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Procedure Challenges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2668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 procedures as new info is available</a:t>
            </a:r>
          </a:p>
          <a:p>
            <a:r>
              <a:rPr lang="en-US" dirty="0" smtClean="0"/>
              <a:t>Perform testing drills, learn gaps</a:t>
            </a:r>
          </a:p>
          <a:p>
            <a:r>
              <a:rPr lang="en-US" dirty="0" smtClean="0"/>
              <a:t>Leverage tablets/phones for communication with patient</a:t>
            </a:r>
          </a:p>
          <a:p>
            <a:r>
              <a:rPr lang="en-US" dirty="0" smtClean="0"/>
              <a:t>New stethoscopes</a:t>
            </a:r>
          </a:p>
          <a:p>
            <a:r>
              <a:rPr lang="en-US" dirty="0" smtClean="0"/>
              <a:t>Essential guidelines and checklists left easily accessible on paper </a:t>
            </a:r>
          </a:p>
          <a:p>
            <a:pPr lvl="1"/>
            <a:r>
              <a:rPr lang="en-US" dirty="0" smtClean="0"/>
              <a:t>Posted on carts, taped on doors</a:t>
            </a:r>
          </a:p>
          <a:p>
            <a:pPr lvl="1"/>
            <a:r>
              <a:rPr lang="en-US" dirty="0" smtClean="0"/>
              <a:t>PPE donning/doffing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VHC Specific Steps - </a:t>
            </a:r>
            <a:r>
              <a:rPr lang="en-US" b="1" dirty="0" smtClean="0"/>
              <a:t>Procedures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715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often try to “</a:t>
            </a:r>
            <a:r>
              <a:rPr lang="en-US" dirty="0"/>
              <a:t>hardwire” a workflow </a:t>
            </a:r>
            <a:r>
              <a:rPr lang="en-US" dirty="0" smtClean="0"/>
              <a:t>change using </a:t>
            </a:r>
            <a:r>
              <a:rPr lang="en-US" dirty="0"/>
              <a:t>a documentation requirement. That</a:t>
            </a:r>
            <a:r>
              <a:rPr lang="fr-FR" dirty="0"/>
              <a:t>’</a:t>
            </a:r>
            <a:r>
              <a:rPr lang="en-US" dirty="0"/>
              <a:t>s a </a:t>
            </a:r>
            <a:r>
              <a:rPr lang="en-US" dirty="0" smtClean="0"/>
              <a:t>problem when it comes to screening!</a:t>
            </a:r>
            <a:endParaRPr lang="en-US" dirty="0"/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Caution </a:t>
            </a:r>
            <a:r>
              <a:rPr lang="en-US" dirty="0">
                <a:solidFill>
                  <a:prstClr val="black"/>
                </a:solidFill>
              </a:rPr>
              <a:t>necessary in over-reliance on making a system </a:t>
            </a:r>
            <a:r>
              <a:rPr lang="en-US" dirty="0" smtClean="0">
                <a:solidFill>
                  <a:prstClr val="black"/>
                </a:solidFill>
              </a:rPr>
              <a:t>change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Timing of documentation might be different than expected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Multiple entry points for patients</a:t>
            </a:r>
          </a:p>
          <a:p>
            <a:endParaRPr lang="en-US" dirty="0" smtClean="0"/>
          </a:p>
          <a:p>
            <a:r>
              <a:rPr lang="en-US" dirty="0" smtClean="0"/>
              <a:t>Often existing clinical workflows have maintained existence out of habit, magnifying complexity of clinical EHRs since they attempt to mimic existing workflows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EHRs not effectively utilized for decision support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Documentation Challenges</a:t>
            </a:r>
          </a:p>
        </p:txBody>
      </p:sp>
    </p:spTree>
    <p:extLst>
      <p:ext uri="{BB962C8B-B14F-4D97-AF65-F5344CB8AC3E}">
        <p14:creationId xmlns:p14="http://schemas.microsoft.com/office/powerpoint/2010/main" xmlns="" val="14219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scripted screening phrases developed first staff who encounters patient. Realize this may be documented afterwards.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3 EHR systems were updated in concert with similar screening questions.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VHC Specific Steps - </a:t>
            </a:r>
            <a:r>
              <a:rPr lang="en-US" b="1" dirty="0" smtClean="0"/>
              <a:t>Documentation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5348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HIT RELATED </a:t>
            </a:r>
            <a:r>
              <a:rPr lang="en-US" dirty="0" smtClean="0"/>
              <a:t>Opportunities </a:t>
            </a:r>
            <a:r>
              <a:rPr lang="en-US" b="0" dirty="0" smtClean="0"/>
              <a:t>FOR EBOLA PREPAREDNESS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42910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Opportunity #1</a:t>
            </a:r>
            <a:br>
              <a:rPr lang="en-US" dirty="0" smtClean="0"/>
            </a:br>
            <a:r>
              <a:rPr lang="en-US" dirty="0" smtClean="0"/>
              <a:t>Eliminate Parallel workflows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060" t="45927"/>
          <a:stretch/>
        </p:blipFill>
        <p:spPr bwMode="auto">
          <a:xfrm>
            <a:off x="1295400" y="2971800"/>
            <a:ext cx="6267796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0" y="1828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“The chains of habit are too weak to be felt until they are too strong to be broken.”</a:t>
            </a:r>
          </a:p>
          <a:p>
            <a:r>
              <a:rPr lang="en-US" dirty="0"/>
              <a:t>― Samuel Johnson</a:t>
            </a:r>
          </a:p>
        </p:txBody>
      </p:sp>
    </p:spTree>
    <p:extLst>
      <p:ext uri="{BB962C8B-B14F-4D97-AF65-F5344CB8AC3E}">
        <p14:creationId xmlns:p14="http://schemas.microsoft.com/office/powerpoint/2010/main" xmlns="" val="418340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Opportunity #2</a:t>
            </a:r>
            <a:br>
              <a:rPr lang="en-US" dirty="0" smtClean="0"/>
            </a:br>
            <a:r>
              <a:rPr lang="en-US" dirty="0" smtClean="0"/>
              <a:t>Reduce Documentation Requirements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1981200"/>
            <a:ext cx="3289300" cy="2463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905000"/>
            <a:ext cx="3563815" cy="2895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4600" y="4953000"/>
            <a:ext cx="3810000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6823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Devices. </a:t>
            </a:r>
          </a:p>
          <a:p>
            <a:r>
              <a:rPr lang="en-US" dirty="0" smtClean="0"/>
              <a:t>Exam equipment</a:t>
            </a:r>
          </a:p>
          <a:p>
            <a:r>
              <a:rPr lang="en-US" dirty="0" smtClean="0"/>
              <a:t>Personal Protective Equipment</a:t>
            </a:r>
          </a:p>
          <a:p>
            <a:r>
              <a:rPr lang="en-US" dirty="0" smtClean="0"/>
              <a:t>EMR as a tool for screening</a:t>
            </a:r>
          </a:p>
          <a:p>
            <a:r>
              <a:rPr lang="en-US" dirty="0" smtClean="0"/>
              <a:t>Establish effective communication tools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Opportunity #3</a:t>
            </a:r>
            <a:br>
              <a:rPr lang="en-US" dirty="0" smtClean="0"/>
            </a:br>
            <a:r>
              <a:rPr lang="en-US" dirty="0" smtClean="0"/>
              <a:t>Anticipate the next “Ebola”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603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Ebola preparedness presents a host of challenges in HIT</a:t>
            </a:r>
          </a:p>
          <a:p>
            <a:r>
              <a:rPr lang="en-US" dirty="0" smtClean="0"/>
              <a:t>Ebola preparedness presents some opportunities for improvement by utilizing HIT</a:t>
            </a:r>
          </a:p>
          <a:p>
            <a:r>
              <a:rPr lang="en-US" dirty="0" smtClean="0"/>
              <a:t>VHC has taken some key steps towards achieving Ebola preparedness</a:t>
            </a:r>
          </a:p>
          <a:p>
            <a:r>
              <a:rPr lang="en-US" dirty="0" smtClean="0"/>
              <a:t>Due to the changing nature of policies and procedures relating to Ebola, achieving preparedness remains an ongoing endeavor</a:t>
            </a:r>
          </a:p>
          <a:p>
            <a:r>
              <a:rPr lang="en-US" dirty="0" smtClean="0"/>
              <a:t>Requires ongoing collaboration with local state and national public health organizations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28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hospital specific preparations </a:t>
            </a:r>
          </a:p>
          <a:p>
            <a:r>
              <a:rPr lang="en-US" dirty="0" smtClean="0"/>
              <a:t>Discuss key HIT challenges related to hospital Ebola preparedness</a:t>
            </a:r>
          </a:p>
          <a:p>
            <a:r>
              <a:rPr lang="en-US" dirty="0" smtClean="0"/>
              <a:t>HIT opportunities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6369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t="15055" b="15055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07537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HIT RELATED </a:t>
            </a:r>
            <a:r>
              <a:rPr lang="en-US" dirty="0" smtClean="0"/>
              <a:t>CHALLENGES</a:t>
            </a:r>
            <a:r>
              <a:rPr lang="en-US" b="0" dirty="0" smtClean="0"/>
              <a:t> FOR EBOLA PREPAREDNESS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157096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609600"/>
            <a:ext cx="9067800" cy="5516563"/>
          </a:xfrm>
        </p:spPr>
      </p:pic>
      <p:sp>
        <p:nvSpPr>
          <p:cNvPr id="7" name="TextBox 6"/>
          <p:cNvSpPr txBox="1"/>
          <p:nvPr/>
        </p:nvSpPr>
        <p:spPr>
          <a:xfrm>
            <a:off x="304800" y="6135469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http://www.nbcbayarea.com/news/national-international/Texas-Hospital-Software-Blame-Ebola-Patients-Misdiagnosis-277988141.html</a:t>
            </a:r>
          </a:p>
        </p:txBody>
      </p:sp>
      <p:sp>
        <p:nvSpPr>
          <p:cNvPr id="2" name="Rectangle 1"/>
          <p:cNvSpPr/>
          <p:nvPr/>
        </p:nvSpPr>
        <p:spPr>
          <a:xfrm>
            <a:off x="6248400" y="2057400"/>
            <a:ext cx="2743200" cy="4114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>
              <a:schemeClr val="bg1"/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553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do to prepare?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1076" y="2057400"/>
            <a:ext cx="3900152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07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Establishment of Ebola Task Force</a:t>
            </a:r>
          </a:p>
          <a:p>
            <a:r>
              <a:rPr lang="en-US" dirty="0" smtClean="0"/>
              <a:t>Revision of Clinical workflow and screening assessments (initially in ED)</a:t>
            </a:r>
          </a:p>
          <a:p>
            <a:r>
              <a:rPr lang="en-US" dirty="0" smtClean="0"/>
              <a:t>Determination of protocols and procedures (ever-changing)</a:t>
            </a:r>
          </a:p>
          <a:p>
            <a:r>
              <a:rPr lang="en-US" dirty="0" smtClean="0"/>
              <a:t>Communication and training of users (PPE)</a:t>
            </a:r>
          </a:p>
          <a:p>
            <a:r>
              <a:rPr lang="en-US" dirty="0" smtClean="0"/>
              <a:t>Collaborate with local and state Public Heath Departments</a:t>
            </a:r>
          </a:p>
          <a:p>
            <a:r>
              <a:rPr lang="en-US" dirty="0" smtClean="0"/>
              <a:t>Ebola “Drills”</a:t>
            </a:r>
          </a:p>
          <a:p>
            <a:r>
              <a:rPr lang="en-US" dirty="0" smtClean="0"/>
              <a:t>Everything Else</a:t>
            </a:r>
          </a:p>
          <a:p>
            <a:pPr lvl="1"/>
            <a:r>
              <a:rPr lang="en-US" dirty="0" smtClean="0"/>
              <a:t>Supply Management</a:t>
            </a:r>
          </a:p>
          <a:p>
            <a:pPr lvl="1"/>
            <a:r>
              <a:rPr lang="en-US" dirty="0" smtClean="0"/>
              <a:t>Access Control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Waste Disposal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Steps that Occurred at VHC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47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it so difficult?</a:t>
            </a:r>
          </a:p>
          <a:p>
            <a:pPr lvl="1"/>
            <a:r>
              <a:rPr lang="en-US" dirty="0" smtClean="0"/>
              <a:t>Not much published evidence</a:t>
            </a:r>
          </a:p>
          <a:p>
            <a:pPr lvl="1"/>
            <a:r>
              <a:rPr lang="en-US" dirty="0" smtClean="0"/>
              <a:t>Dependent on experts to make recommendations</a:t>
            </a:r>
          </a:p>
          <a:p>
            <a:pPr lvl="2"/>
            <a:r>
              <a:rPr lang="en-US" dirty="0" smtClean="0"/>
              <a:t>Hospitals took initial steps (given limited experience and knowledge of </a:t>
            </a:r>
            <a:r>
              <a:rPr lang="en-US" dirty="0" err="1" smtClean="0"/>
              <a:t>ebola</a:t>
            </a:r>
            <a:r>
              <a:rPr lang="en-US" dirty="0" smtClean="0"/>
              <a:t>) to the best of their ability based on available published guidelines and guidance from ID specialists</a:t>
            </a:r>
          </a:p>
          <a:p>
            <a:pPr lvl="2"/>
            <a:r>
              <a:rPr lang="en-US" dirty="0"/>
              <a:t>Recommendations change </a:t>
            </a:r>
            <a:r>
              <a:rPr lang="en-US" dirty="0" smtClean="0"/>
              <a:t>frequently</a:t>
            </a:r>
          </a:p>
          <a:p>
            <a:pPr lvl="1"/>
            <a:r>
              <a:rPr lang="en-US" dirty="0" smtClean="0"/>
              <a:t>Careful wording necessary to avoid panic and misinterpretation</a:t>
            </a:r>
          </a:p>
          <a:p>
            <a:pPr lvl="1"/>
            <a:r>
              <a:rPr lang="en-US" dirty="0" smtClean="0"/>
              <a:t>Uniform message delivery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Communication Challenges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3008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Screening questions formulated in a way that is easy to carry out</a:t>
            </a:r>
          </a:p>
          <a:p>
            <a:r>
              <a:rPr lang="en-US" dirty="0" smtClean="0"/>
              <a:t>Common logon messages that are visible to all</a:t>
            </a:r>
          </a:p>
          <a:p>
            <a:r>
              <a:rPr lang="en-US" dirty="0" smtClean="0"/>
              <a:t>Common location with static links to updated intranet resources</a:t>
            </a:r>
          </a:p>
          <a:p>
            <a:r>
              <a:rPr lang="en-US" dirty="0" smtClean="0"/>
              <a:t>Electronic resources consolidated onto single page with attention to maintain working links</a:t>
            </a:r>
          </a:p>
          <a:p>
            <a:r>
              <a:rPr lang="en-US" dirty="0" smtClean="0"/>
              <a:t>Patient can communicate to family or clinicians outside room using tablet PCs.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VHC Specific Steps - </a:t>
            </a:r>
            <a:r>
              <a:rPr lang="en-US" b="1" dirty="0" smtClean="0"/>
              <a:t>Communication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4341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963</TotalTime>
  <Words>845</Words>
  <Application>Microsoft Office PowerPoint</Application>
  <PresentationFormat>On-screen Show (4:3)</PresentationFormat>
  <Paragraphs>130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Grid</vt:lpstr>
      <vt:lpstr>Ebola Preparedness- HIT Opportunities and Challenges</vt:lpstr>
      <vt:lpstr>Objectives</vt:lpstr>
      <vt:lpstr>History</vt:lpstr>
      <vt:lpstr>HIT RELATED CHALLENGES FOR EBOLA PREPAREDNESS</vt:lpstr>
      <vt:lpstr>Slide 5</vt:lpstr>
      <vt:lpstr>What did we do to prepare?</vt:lpstr>
      <vt:lpstr>Key Steps that Occurred at VHC</vt:lpstr>
      <vt:lpstr>Communication Challenges</vt:lpstr>
      <vt:lpstr>VHC Specific Steps - Communication</vt:lpstr>
      <vt:lpstr>Procedure Challenges</vt:lpstr>
      <vt:lpstr>VHC Specific Steps - Procedures</vt:lpstr>
      <vt:lpstr>Documentation Challenges</vt:lpstr>
      <vt:lpstr>VHC Specific Steps - Documentation</vt:lpstr>
      <vt:lpstr>HIT RELATED Opportunities FOR EBOLA PREPAREDNESS</vt:lpstr>
      <vt:lpstr>Opportunity #1 Eliminate Parallel workflows</vt:lpstr>
      <vt:lpstr>Opportunity #2 Reduce Documentation Requirements</vt:lpstr>
      <vt:lpstr>Opportunity #3 Anticipate the next “Ebola”</vt:lpstr>
      <vt:lpstr>Conclusions</vt:lpstr>
    </vt:vector>
  </TitlesOfParts>
  <Company>Virginia Hospital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Ebola Preparation- HIT Challenges and Opportunities</dc:title>
  <dc:creator>Yi,  David</dc:creator>
  <cp:lastModifiedBy>Alex Dryden</cp:lastModifiedBy>
  <cp:revision>47</cp:revision>
  <dcterms:created xsi:type="dcterms:W3CDTF">2014-11-19T18:19:32Z</dcterms:created>
  <dcterms:modified xsi:type="dcterms:W3CDTF">2014-11-24T21:37:41Z</dcterms:modified>
</cp:coreProperties>
</file>